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1958" r:id="rId2"/>
    <p:sldId id="1971" r:id="rId3"/>
    <p:sldId id="1972" r:id="rId4"/>
    <p:sldId id="1970" r:id="rId5"/>
    <p:sldId id="1974" r:id="rId6"/>
    <p:sldId id="1975" r:id="rId7"/>
    <p:sldId id="1973" r:id="rId8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C2A9"/>
    <a:srgbClr val="CC3300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374" autoAdjust="0"/>
  </p:normalViewPr>
  <p:slideViewPr>
    <p:cSldViewPr snapToGrid="0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2BAE6-5D2A-495B-8CC2-2EFD73817A9E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B2D83-C252-4BEB-9ABD-11C6FF96B1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5737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19" name="Shape 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22.09.2022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22.09.2022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22.09.2022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22.09.2022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22.09.2022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22.09.2022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22.09.2022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22.09.2022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22.09.2022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22.09.2022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/>
        </p:nvSpPr>
        <p:spPr>
          <a:xfrm>
            <a:off x="4110826" y="664952"/>
            <a:ext cx="5963477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1"/>
                </a:solidFill>
              </a:rPr>
              <a:t>«</a:t>
            </a:r>
            <a:r>
              <a:rPr lang="ru-RU" sz="2400" b="1" dirty="0">
                <a:solidFill>
                  <a:schemeClr val="accent1"/>
                </a:solidFill>
              </a:rPr>
              <a:t>Способы </a:t>
            </a:r>
            <a:r>
              <a:rPr lang="ru-RU" sz="2400" b="1" dirty="0" smtClean="0">
                <a:solidFill>
                  <a:schemeClr val="accent1"/>
                </a:solidFill>
              </a:rPr>
              <a:t>обновления организационной</a:t>
            </a:r>
            <a:endParaRPr lang="ru-RU" sz="2400" b="1" dirty="0">
              <a:solidFill>
                <a:schemeClr val="accent1"/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accent1"/>
                </a:solidFill>
              </a:rPr>
              <a:t> структуры и содержания патриотического воспитания в школе»</a:t>
            </a:r>
            <a:endParaRPr lang="ru-RU" sz="2400" b="1" dirty="0">
              <a:solidFill>
                <a:schemeClr val="accent1"/>
              </a:solidFill>
            </a:endParaRPr>
          </a:p>
          <a:p>
            <a:pPr algn="just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a typeface="Myriad Pro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ea typeface="Myriad Pro"/>
              <a:cs typeface="Arial" panose="020B0604020202020204" pitchFamily="34" charset="0"/>
            </a:endParaRPr>
          </a:p>
        </p:txBody>
      </p:sp>
      <p:sp>
        <p:nvSpPr>
          <p:cNvPr id="78" name="Shape 78"/>
          <p:cNvSpPr txBox="1"/>
          <p:nvPr/>
        </p:nvSpPr>
        <p:spPr>
          <a:xfrm>
            <a:off x="3860358" y="3549232"/>
            <a:ext cx="60787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ea typeface="Myriad Pro"/>
                <a:cs typeface="Myriad Pro"/>
              </a:rPr>
              <a:t>Тема РИП: «Обновление организационной структуры и содержания патриотического воспитания в инновационной школе» </a:t>
            </a:r>
            <a:endParaRPr lang="ru-RU" b="1" dirty="0">
              <a:solidFill>
                <a:schemeClr val="accent1"/>
              </a:solidFill>
              <a:ea typeface="Myriad Pro"/>
              <a:cs typeface="Myriad Pro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756" y="190354"/>
            <a:ext cx="2768567" cy="4357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20779" y="836385"/>
            <a:ext cx="744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  <a:latin typeface="Roboto"/>
              </a:rPr>
              <a:t>Патриотическое воспитание – это не про количество проведенных мероприятий, это работа со смыслами и содержанием</a:t>
            </a:r>
            <a:r>
              <a:rPr lang="ru-RU" b="1" i="1" dirty="0" smtClean="0">
                <a:solidFill>
                  <a:schemeClr val="accent1"/>
                </a:solidFill>
                <a:latin typeface="Roboto"/>
              </a:rPr>
              <a:t>»</a:t>
            </a:r>
          </a:p>
          <a:p>
            <a:pPr algn="r"/>
            <a:r>
              <a:rPr lang="ru-RU" b="1" i="1" dirty="0" smtClean="0">
                <a:solidFill>
                  <a:schemeClr val="accent1"/>
                </a:solidFill>
                <a:latin typeface="Roboto"/>
              </a:rPr>
              <a:t>С.С. Кравцов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43200" y="2943482"/>
            <a:ext cx="65041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>
                <a:solidFill>
                  <a:schemeClr val="accent1"/>
                </a:solidFill>
                <a:latin typeface="Helvetica Neue"/>
              </a:rPr>
              <a:t>КОМПЛЕКС </a:t>
            </a:r>
            <a:r>
              <a:rPr lang="ru-RU" b="1" dirty="0" smtClean="0">
                <a:solidFill>
                  <a:schemeClr val="accent1"/>
                </a:solidFill>
                <a:latin typeface="Helvetica Neue"/>
              </a:rPr>
              <a:t>МЕР по </a:t>
            </a:r>
            <a:r>
              <a:rPr lang="ru-RU" b="1" dirty="0">
                <a:solidFill>
                  <a:schemeClr val="accent1"/>
                </a:solidFill>
                <a:latin typeface="Helvetica Neue"/>
              </a:rPr>
              <a:t>патриотическому воспитанию и духовно-нравственному воспитанию молодежи в Российской Федерации до 2028 </a:t>
            </a:r>
            <a:r>
              <a:rPr lang="ru-RU" b="1" dirty="0" smtClean="0">
                <a:solidFill>
                  <a:schemeClr val="accent1"/>
                </a:solidFill>
                <a:latin typeface="Helvetica Neue"/>
              </a:rPr>
              <a:t>года</a:t>
            </a:r>
          </a:p>
          <a:p>
            <a:pPr algn="ctr" fontAlgn="base"/>
            <a:r>
              <a:rPr lang="ru-RU" b="1" dirty="0" smtClean="0">
                <a:solidFill>
                  <a:schemeClr val="accent1"/>
                </a:solidFill>
                <a:latin typeface="Helvetica Neue"/>
              </a:rPr>
              <a:t> </a:t>
            </a:r>
            <a:r>
              <a:rPr lang="ru-RU" b="1" dirty="0" smtClean="0">
                <a:solidFill>
                  <a:schemeClr val="accent1"/>
                </a:solidFill>
                <a:latin typeface="Helvetica Neue"/>
              </a:rPr>
              <a:t>(</a:t>
            </a:r>
            <a:r>
              <a:rPr lang="ru-RU" dirty="0">
                <a:solidFill>
                  <a:schemeClr val="accent1"/>
                </a:solidFill>
              </a:rPr>
              <a:t>УТВЕРЖДЕН распоряжением Правительства Российской </a:t>
            </a:r>
            <a:r>
              <a:rPr lang="ru-RU" dirty="0" smtClean="0">
                <a:solidFill>
                  <a:schemeClr val="accent1"/>
                </a:solidFill>
              </a:rPr>
              <a:t>Федерации от</a:t>
            </a:r>
            <a:r>
              <a:rPr lang="ru-RU" dirty="0">
                <a:solidFill>
                  <a:schemeClr val="accent1"/>
                </a:solidFill>
              </a:rPr>
              <a:t> 23 октября 2025 г. № </a:t>
            </a:r>
            <a:r>
              <a:rPr lang="ru-RU" dirty="0" smtClean="0">
                <a:solidFill>
                  <a:schemeClr val="accent1"/>
                </a:solidFill>
              </a:rPr>
              <a:t>2970-р)</a:t>
            </a:r>
            <a:endParaRPr lang="ru-RU" b="1" i="0" dirty="0">
              <a:solidFill>
                <a:schemeClr val="accent1"/>
              </a:solidFill>
              <a:effectLst/>
              <a:latin typeface="Helvetica Neue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857" y="198305"/>
            <a:ext cx="1995777" cy="331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9011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Мой\Downloads\Рисунок концепции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3881" y="1088891"/>
            <a:ext cx="5255045" cy="3417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435" y="126650"/>
            <a:ext cx="1176793" cy="18520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62757" y="358934"/>
            <a:ext cx="47450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Участие школы в </a:t>
            </a:r>
            <a:r>
              <a:rPr lang="ru-RU" b="1" dirty="0">
                <a:solidFill>
                  <a:schemeClr val="accent1"/>
                </a:solidFill>
              </a:rPr>
              <a:t>выработке </a:t>
            </a:r>
            <a:endParaRPr lang="ru-RU" b="1" dirty="0" smtClean="0">
              <a:solidFill>
                <a:schemeClr val="accent1"/>
              </a:solidFill>
            </a:endParaRPr>
          </a:p>
          <a:p>
            <a:r>
              <a:rPr lang="ru-RU" b="1" dirty="0" smtClean="0">
                <a:solidFill>
                  <a:schemeClr val="accent1"/>
                </a:solidFill>
              </a:rPr>
              <a:t>концепции </a:t>
            </a:r>
            <a:r>
              <a:rPr lang="ru-RU" b="1" dirty="0">
                <a:solidFill>
                  <a:schemeClr val="accent1"/>
                </a:solidFill>
              </a:rPr>
              <a:t>мемориала участникам СВО, </a:t>
            </a:r>
            <a:endParaRPr lang="ru-RU" b="1" dirty="0" smtClean="0">
              <a:solidFill>
                <a:schemeClr val="accent1"/>
              </a:solidFill>
            </a:endParaRPr>
          </a:p>
          <a:p>
            <a:r>
              <a:rPr lang="ru-RU" b="1" dirty="0" smtClean="0">
                <a:solidFill>
                  <a:schemeClr val="accent1"/>
                </a:solidFill>
              </a:rPr>
              <a:t>который </a:t>
            </a:r>
            <a:r>
              <a:rPr lang="ru-RU" b="1" dirty="0">
                <a:solidFill>
                  <a:schemeClr val="accent1"/>
                </a:solidFill>
              </a:rPr>
              <a:t>создадут на Мамаевом </a:t>
            </a:r>
            <a:r>
              <a:rPr lang="ru-RU" b="1" dirty="0" smtClean="0">
                <a:solidFill>
                  <a:schemeClr val="accent1"/>
                </a:solidFill>
              </a:rPr>
              <a:t>кургане</a:t>
            </a:r>
            <a:endParaRPr lang="ru-RU" b="1" dirty="0" smtClean="0">
              <a:solidFill>
                <a:schemeClr val="accent1"/>
              </a:solidFill>
            </a:endParaRPr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accent1"/>
                </a:solidFill>
              </a:rPr>
              <a:t>Концепция </a:t>
            </a:r>
            <a:r>
              <a:rPr lang="ru-RU" b="1" dirty="0">
                <a:solidFill>
                  <a:schemeClr val="accent1"/>
                </a:solidFill>
              </a:rPr>
              <a:t>учащегося 8 Б класса Фадеева Я. (идея) и учащейся </a:t>
            </a:r>
            <a:r>
              <a:rPr lang="ru-RU" b="1" dirty="0" smtClean="0">
                <a:solidFill>
                  <a:schemeClr val="accent1"/>
                </a:solidFill>
              </a:rPr>
              <a:t>10 А </a:t>
            </a:r>
            <a:r>
              <a:rPr lang="ru-RU" b="1" dirty="0">
                <a:solidFill>
                  <a:schemeClr val="accent1"/>
                </a:solidFill>
              </a:rPr>
              <a:t>класса </a:t>
            </a:r>
            <a:r>
              <a:rPr lang="ru-RU" b="1" dirty="0" err="1">
                <a:solidFill>
                  <a:schemeClr val="accent1"/>
                </a:solidFill>
              </a:rPr>
              <a:t>Конаковой</a:t>
            </a:r>
            <a:r>
              <a:rPr lang="ru-RU" b="1" dirty="0">
                <a:solidFill>
                  <a:schemeClr val="accent1"/>
                </a:solidFill>
              </a:rPr>
              <a:t> Е. (рисунок</a:t>
            </a:r>
            <a:r>
              <a:rPr lang="ru-RU" b="1" dirty="0" smtClean="0">
                <a:solidFill>
                  <a:schemeClr val="accent1"/>
                </a:solidFill>
              </a:rPr>
              <a:t>), членов клуба «Сталинградский рубеж» – победитель.</a:t>
            </a:r>
          </a:p>
          <a:p>
            <a:r>
              <a:rPr lang="ru-RU" b="1" dirty="0" smtClean="0">
                <a:solidFill>
                  <a:schemeClr val="accent1"/>
                </a:solidFill>
              </a:rPr>
              <a:t> </a:t>
            </a:r>
            <a:r>
              <a:rPr lang="ru-RU" b="1" dirty="0">
                <a:solidFill>
                  <a:schemeClr val="accent1"/>
                </a:solidFill>
              </a:rPr>
              <a:t>Руководители концепции: старшая вожатая Молодецкая Д.А. и советник директора по воспитанию Ковалева А.А.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4397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13211" y="899494"/>
            <a:ext cx="8812226" cy="4125659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u="sng" dirty="0" smtClean="0">
                <a:solidFill>
                  <a:schemeClr val="accent1"/>
                </a:solidFill>
              </a:rPr>
              <a:t>Организационно-методические продукты:</a:t>
            </a:r>
          </a:p>
          <a:p>
            <a:r>
              <a:rPr lang="ru-RU" sz="6400" b="1" dirty="0" smtClean="0">
                <a:solidFill>
                  <a:schemeClr val="accent1"/>
                </a:solidFill>
              </a:rPr>
              <a:t>Положение о патриотическом клубе «Сталинградский рубеж»</a:t>
            </a:r>
          </a:p>
          <a:p>
            <a:r>
              <a:rPr lang="ru-RU" sz="6400" b="1" dirty="0" smtClean="0">
                <a:solidFill>
                  <a:schemeClr val="accent1"/>
                </a:solidFill>
              </a:rPr>
              <a:t>Годовые планы работы клуба по направлениям деятельности</a:t>
            </a:r>
          </a:p>
          <a:p>
            <a:r>
              <a:rPr lang="ru-RU" sz="6400" b="1" dirty="0" smtClean="0">
                <a:solidFill>
                  <a:schemeClr val="accent1"/>
                </a:solidFill>
              </a:rPr>
              <a:t>Инструктивные письма по проведению массовых мероприятий</a:t>
            </a:r>
          </a:p>
          <a:p>
            <a:r>
              <a:rPr lang="ru-RU" sz="6400" b="1" dirty="0" smtClean="0">
                <a:solidFill>
                  <a:schemeClr val="accent1"/>
                </a:solidFill>
              </a:rPr>
              <a:t>Образцы соглашений с социальными партнерами (например с Акционерным обществом «</a:t>
            </a:r>
            <a:r>
              <a:rPr lang="ru-RU" sz="6400" b="1" dirty="0" err="1" smtClean="0">
                <a:solidFill>
                  <a:schemeClr val="accent1"/>
                </a:solidFill>
              </a:rPr>
              <a:t>ЭлектроТранспортПлюс</a:t>
            </a:r>
            <a:r>
              <a:rPr lang="ru-RU" sz="6400" b="1" dirty="0" smtClean="0">
                <a:solidFill>
                  <a:schemeClr val="accent1"/>
                </a:solidFill>
              </a:rPr>
              <a:t> для проведения акции «Трамвай Победы» и др.)</a:t>
            </a:r>
          </a:p>
          <a:p>
            <a:r>
              <a:rPr lang="ru-RU" sz="6400" b="1" dirty="0" smtClean="0">
                <a:solidFill>
                  <a:schemeClr val="accent1"/>
                </a:solidFill>
              </a:rPr>
              <a:t>Дополнительная общеразвивающая программа «Техника вязания маскировочной сети»</a:t>
            </a:r>
          </a:p>
          <a:p>
            <a:r>
              <a:rPr lang="ru-RU" sz="6400" b="1" dirty="0" smtClean="0">
                <a:solidFill>
                  <a:schemeClr val="accent1"/>
                </a:solidFill>
              </a:rPr>
              <a:t>Положения о реализуемых конкурсах, проектах и т.д. (Положение о проведении межрегионального телемоста учащихся «Героями наша Отчизна сильна», Положение о школьном музее….</a:t>
            </a:r>
          </a:p>
          <a:p>
            <a:r>
              <a:rPr lang="ru-RU" sz="6400" b="1" u="sng" dirty="0" smtClean="0">
                <a:solidFill>
                  <a:schemeClr val="accent1"/>
                </a:solidFill>
              </a:rPr>
              <a:t>Прикладная методическая продукция</a:t>
            </a:r>
          </a:p>
          <a:p>
            <a:r>
              <a:rPr lang="ru-RU" sz="6400" b="1" dirty="0" smtClean="0">
                <a:solidFill>
                  <a:schemeClr val="accent1"/>
                </a:solidFill>
              </a:rPr>
              <a:t>Сценарные планы отдельных событий (экскурсия на трамвае Победы и </a:t>
            </a:r>
            <a:r>
              <a:rPr lang="ru-RU" sz="6400" b="1" dirty="0" err="1" smtClean="0">
                <a:solidFill>
                  <a:schemeClr val="accent1"/>
                </a:solidFill>
              </a:rPr>
              <a:t>др</a:t>
            </a:r>
            <a:r>
              <a:rPr lang="ru-RU" sz="6400" b="1" dirty="0" smtClean="0">
                <a:solidFill>
                  <a:schemeClr val="accent1"/>
                </a:solidFill>
              </a:rPr>
              <a:t>).</a:t>
            </a:r>
          </a:p>
          <a:p>
            <a:r>
              <a:rPr lang="ru-RU" sz="6400" b="1" u="sng" dirty="0" smtClean="0">
                <a:solidFill>
                  <a:schemeClr val="accent1"/>
                </a:solidFill>
              </a:rPr>
              <a:t>Научно-методическая продукция</a:t>
            </a:r>
          </a:p>
          <a:p>
            <a:r>
              <a:rPr lang="ru-RU" sz="6400" b="1" dirty="0" smtClean="0">
                <a:solidFill>
                  <a:schemeClr val="accent1"/>
                </a:solidFill>
              </a:rPr>
              <a:t>Доклады, презентации, диаграммы выступлений участников научно-практических мероприятий всероссийского, регионального и муниципального уровней, в том числе и двух региональных конференций на базе РИП  (март 2025 г. «Праксеологические аспекты обновления патриотического воспитания в школе»,  ноябрь 2025 г. «Патриотическое воспитание в современной школе»</a:t>
            </a:r>
          </a:p>
          <a:p>
            <a:endParaRPr lang="ru-RU" sz="6400" b="1" dirty="0" smtClean="0">
              <a:solidFill>
                <a:schemeClr val="accent1"/>
              </a:solidFill>
            </a:endParaRPr>
          </a:p>
          <a:p>
            <a:endParaRPr lang="ru-RU" b="1" dirty="0" smtClean="0">
              <a:solidFill>
                <a:schemeClr val="accent1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77352" y="0"/>
            <a:ext cx="90873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</a:rPr>
              <a:t>Детско-взрослое </a:t>
            </a:r>
            <a:r>
              <a:rPr lang="ru-RU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объединение патриотический клуб «</a:t>
            </a:r>
            <a: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</a:rPr>
              <a:t>Сталинградский рубеж» -</a:t>
            </a:r>
            <a:b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</a:rPr>
              <a:t>структурообразующий </a:t>
            </a:r>
            <a:r>
              <a:rPr lang="ru-RU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компонент школьной </a:t>
            </a:r>
            <a: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</a:rPr>
              <a:t>системы патриотического</a:t>
            </a:r>
            <a:b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</a:rPr>
              <a:t>воспитания</a:t>
            </a:r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712" y="167110"/>
            <a:ext cx="1176793" cy="185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030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9673" y="373711"/>
            <a:ext cx="9058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Дополнительная общеразвивающая программа «Техника вязания маскировочной сети 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24688" y="745434"/>
            <a:ext cx="4073720" cy="305529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2486" y="3349909"/>
            <a:ext cx="4810538" cy="224823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153297" y="930875"/>
            <a:ext cx="479716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Маскировочные сети - самый распространенный тип маскировки и потребность в них в зоне проведения специальной военной операции очень </a:t>
            </a:r>
            <a:r>
              <a:rPr lang="ru-RU" sz="1400" dirty="0" smtClean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высока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По всей России волонтёры занимаются их плетением. Наша школа тоже не осталась в стороне: педагоги и ученики, родители активно помогают тем, кто </a:t>
            </a:r>
            <a:r>
              <a:rPr lang="ru-RU" sz="1400" dirty="0" smtClean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сейчас</a:t>
            </a:r>
          </a:p>
          <a:p>
            <a:pPr algn="just"/>
            <a:r>
              <a:rPr lang="ru-RU" sz="1400" dirty="0" smtClean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 </a:t>
            </a:r>
            <a:r>
              <a:rPr lang="ru-RU" sz="14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передовой</a:t>
            </a:r>
            <a:r>
              <a:rPr lang="ru-RU" sz="1400" dirty="0" smtClean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/>
            <a:r>
              <a:rPr lang="ru-RU" sz="1400" dirty="0" smtClean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Сети </a:t>
            </a:r>
            <a:r>
              <a:rPr lang="ru-RU" sz="14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черного, угольного цвета, отправляются на </a:t>
            </a:r>
            <a:r>
              <a:rPr lang="ru-RU" sz="1400" dirty="0" err="1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Угледарское</a:t>
            </a:r>
            <a:r>
              <a:rPr lang="ru-RU" sz="14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направление, "зеленка" - очень нужна в Запорожье, где почти не бывает зимних пейзажей, белые и "грязный снег" уже очень скоро будут востребованы в Курском приграничье!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период с августа по ноябрь волонтеры нашей школы изготовили 18 сетей, общей площадью около 200м2! Много это или мало? Для производственного цеха - малая капля, а для школьных масштабов - значительный вклад в дело нашей общей Победы!!! </a:t>
            </a:r>
            <a:endParaRPr lang="ru-RU" sz="1400" dirty="0" smtClean="0">
              <a:solidFill>
                <a:schemeClr val="accent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4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 особым трепетом на передовой относятся к нашим блиндажным коврикам: они земляные стены прикроют, напомнят о доме, согреют душу и наполнят солдатское сердце теплом детских рук!</a:t>
            </a:r>
          </a:p>
          <a:p>
            <a:pPr algn="just"/>
            <a:endParaRPr lang="ru-RU" dirty="0">
              <a:solidFill>
                <a:schemeClr val="accent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331" y="0"/>
            <a:ext cx="898357" cy="185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4041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7273" y="78067"/>
            <a:ext cx="3350104" cy="37332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9285" y="330611"/>
            <a:ext cx="4040388" cy="30302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8399" y="3638515"/>
            <a:ext cx="4316627" cy="25316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2701" y="3157959"/>
            <a:ext cx="4203588" cy="22857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533" y="69804"/>
            <a:ext cx="1817752" cy="26653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flipH="1">
            <a:off x="258943" y="2718924"/>
            <a:ext cx="3135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РАСШИРЕНИЕ ПРОСТРАНСТВА ШКОЛЬНОГО МУЗЕЯ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9722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82975" y="130458"/>
            <a:ext cx="5855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Масштабирование результатов проектной деятельности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5024" y="1240403"/>
            <a:ext cx="7973822" cy="5909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МОУ </a:t>
            </a:r>
            <a:r>
              <a:rPr lang="ru-RU" smtClean="0"/>
              <a:t>СШ </a:t>
            </a:r>
            <a:r>
              <a:rPr lang="ru-RU" dirty="0" smtClean="0"/>
              <a:t>№ 60 г. Мариуполь, ДНР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93038" y="2041728"/>
            <a:ext cx="7942439" cy="5742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МОУ </a:t>
            </a:r>
            <a:r>
              <a:rPr lang="ru-RU" dirty="0" smtClean="0"/>
              <a:t>СШ </a:t>
            </a:r>
            <a:r>
              <a:rPr lang="ru-RU" dirty="0" smtClean="0"/>
              <a:t>№ 6 г. Ярославль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01415" y="2711252"/>
            <a:ext cx="7973820" cy="5502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МОУ </a:t>
            </a:r>
            <a:r>
              <a:rPr lang="ru-RU" dirty="0" smtClean="0"/>
              <a:t>СШ </a:t>
            </a:r>
            <a:r>
              <a:rPr lang="ru-RU" dirty="0" smtClean="0"/>
              <a:t>№ 70 г. Воронеж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96547" y="3495617"/>
            <a:ext cx="7958202" cy="590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МБОУ </a:t>
            </a:r>
            <a:r>
              <a:rPr lang="ru-RU" dirty="0"/>
              <a:t>"Средняя общеобразовательная школа </a:t>
            </a:r>
            <a:r>
              <a:rPr lang="ru-RU" dirty="0" err="1"/>
              <a:t>с.Акшуат</a:t>
            </a:r>
            <a:r>
              <a:rPr lang="ru-RU" dirty="0"/>
              <a:t>" муниципального образования "</a:t>
            </a:r>
            <a:r>
              <a:rPr lang="ru-RU" dirty="0" err="1"/>
              <a:t>Барышский</a:t>
            </a:r>
            <a:r>
              <a:rPr lang="ru-RU" dirty="0"/>
              <a:t> район" Ульяновской </a:t>
            </a:r>
            <a:r>
              <a:rPr lang="ru-RU" dirty="0" smtClean="0"/>
              <a:t>области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735881" y="4207436"/>
            <a:ext cx="8061990" cy="5745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МОУ СОШ № 19 г. Кореновска Краснодарского края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561" y="79512"/>
            <a:ext cx="2115048" cy="406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26073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2602</TotalTime>
  <Words>455</Words>
  <Application>Microsoft Office PowerPoint</Application>
  <DocSecurity>0</DocSecurity>
  <PresentationFormat>Произвольный</PresentationFormat>
  <Paragraphs>43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Антонина; Ястребова</dc:creator>
  <cp:lastModifiedBy>user</cp:lastModifiedBy>
  <cp:revision>95</cp:revision>
  <dcterms:modified xsi:type="dcterms:W3CDTF">2025-11-28T12:16:25Z</dcterms:modified>
</cp:coreProperties>
</file>